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Open Sans" panose="020B0606030504020204" pitchFamily="34" charset="0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3373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274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Biodiversity Analysis: National Parks Species Conservation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15802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Exploring species diversity, distribution patterns, and conservation priorities across America's protected ecosystems through comprehensive data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7113"/>
            <a:ext cx="9232344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Future Research Directions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299960" y="1821418"/>
            <a:ext cx="30480" cy="4374475"/>
          </a:xfrm>
          <a:prstGeom prst="roundRect">
            <a:avLst>
              <a:gd name="adj" fmla="val 296930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456878" y="2048589"/>
            <a:ext cx="646390" cy="30480"/>
          </a:xfrm>
          <a:prstGeom prst="roundRect">
            <a:avLst>
              <a:gd name="adj" fmla="val 296930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072789" y="1821418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153632" y="1861840"/>
            <a:ext cx="32313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1642824" y="1895475"/>
            <a:ext cx="4594979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Enhanced Data Integration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93790" y="2361248"/>
            <a:ext cx="5444014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Incorporate climate data, habitat quality metrics, and human impact assessments for comprehensive ecosystem analysis.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527131" y="3341370"/>
            <a:ext cx="646390" cy="30480"/>
          </a:xfrm>
          <a:prstGeom prst="roundRect">
            <a:avLst>
              <a:gd name="adj" fmla="val 296930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072789" y="3114199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153632" y="3154620"/>
            <a:ext cx="32313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500" dirty="0"/>
          </a:p>
        </p:txBody>
      </p:sp>
      <p:sp>
        <p:nvSpPr>
          <p:cNvPr id="12" name="Text 10"/>
          <p:cNvSpPr/>
          <p:nvPr/>
        </p:nvSpPr>
        <p:spPr>
          <a:xfrm>
            <a:off x="8392597" y="3188256"/>
            <a:ext cx="5444014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Predictive Modeling Development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8392597" y="3990618"/>
            <a:ext cx="5444014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Build machine learning models to identify at-risk species and predict population trends using environmental variables.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6456878" y="4512231"/>
            <a:ext cx="646390" cy="30480"/>
          </a:xfrm>
          <a:prstGeom prst="roundRect">
            <a:avLst>
              <a:gd name="adj" fmla="val 296930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072789" y="4285059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153632" y="4325481"/>
            <a:ext cx="32313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500" dirty="0"/>
          </a:p>
        </p:txBody>
      </p:sp>
      <p:sp>
        <p:nvSpPr>
          <p:cNvPr id="17" name="Text 15"/>
          <p:cNvSpPr/>
          <p:nvPr/>
        </p:nvSpPr>
        <p:spPr>
          <a:xfrm>
            <a:off x="793790" y="4359116"/>
            <a:ext cx="5444014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Conservation Strategy Enhancement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93790" y="5161478"/>
            <a:ext cx="5444014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evidence-based management recommendations integrating biodiversity patterns with park operational priorities.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93790" y="6545993"/>
            <a:ext cx="13042821" cy="34528"/>
          </a:xfrm>
          <a:prstGeom prst="rect">
            <a:avLst/>
          </a:prstGeom>
          <a:solidFill>
            <a:srgbClr val="333F70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793790" y="6822877"/>
            <a:ext cx="130428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Acknowledgments:</a:t>
            </a: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Analysis conducted using Python ecosystem tools including Pandas, Matplotlib, and Seaborn. Complete methodology and code available at github.com/ArkadeepSur/Biodiversity_National_Park_Analysis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2827"/>
            <a:ext cx="755642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Foundation &amp; Motivation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80190" y="2382798"/>
            <a:ext cx="3670459" cy="2972395"/>
          </a:xfrm>
          <a:prstGeom prst="roundRect">
            <a:avLst>
              <a:gd name="adj" fmla="val 304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03194" y="2605802"/>
            <a:ext cx="3224451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Ecosystem Balance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503194" y="3408164"/>
            <a:ext cx="3224451" cy="1724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Biodiversity serves as the foundation for healthy ecosystems, supporting food webs, pollination, and environmental resilience.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6033" y="2382798"/>
            <a:ext cx="3670578" cy="2972395"/>
          </a:xfrm>
          <a:prstGeom prst="roundRect">
            <a:avLst>
              <a:gd name="adj" fmla="val 304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389037" y="2605802"/>
            <a:ext cx="3224570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Research Objective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389037" y="3408164"/>
            <a:ext cx="3224570" cy="1724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exploration of species data and observation patterns to identify conservation priorities and ecological trends.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80190" y="5570577"/>
            <a:ext cx="7556421" cy="1946196"/>
          </a:xfrm>
          <a:prstGeom prst="roundRect">
            <a:avLst>
              <a:gd name="adj" fmla="val 465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03194" y="5793581"/>
            <a:ext cx="287345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Foundation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503194" y="6259354"/>
            <a:ext cx="7110412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Analysis built on species_info.csv containing taxonomic and conservation data, paired with observations.csv tracking park-level sightings.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26864"/>
            <a:ext cx="7283053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Dataset Architecture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80190" y="1838801"/>
            <a:ext cx="3515320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Species Information Database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6280190" y="2727365"/>
            <a:ext cx="3515320" cy="1724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Core taxonomic registry including scientific nomenclature, category classifications, and current conservation status designations from federal agencies.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280190" y="4645223"/>
            <a:ext cx="35153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Scientific name standardization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6280190" y="5065395"/>
            <a:ext cx="35153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Taxonomic category groupings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280190" y="5485567"/>
            <a:ext cx="35153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Conservation status codes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280190" y="5905738"/>
            <a:ext cx="35153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Protected species designations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328910" y="1838801"/>
            <a:ext cx="3515320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Observation Records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0328910" y="2727365"/>
            <a:ext cx="3515320" cy="1724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Park-level species observation data capturing sighting frequency, distribution patterns, and temporal occurrence across national park units.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0328910" y="4645223"/>
            <a:ext cx="3515320" cy="4201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Park-specific observation counts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10328910" y="5065395"/>
            <a:ext cx="35153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Temporal recording intervals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10328910" y="5485567"/>
            <a:ext cx="35153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Species occurrence mapping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0328910" y="5905738"/>
            <a:ext cx="35153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quality standardization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6280190" y="6913126"/>
            <a:ext cx="75564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preprocessing involved systematic handling of missing values, column standardization, and quality validation to ensure analytical reliability.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10082"/>
            <a:ext cx="122104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Exploratory Data Analysis Results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590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914067"/>
            <a:ext cx="4196358" cy="30480"/>
          </a:xfrm>
          <a:prstGeom prst="rect">
            <a:avLst/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93790" y="5088374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Species Observation Rankings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933123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Identified top-observed species across all parks, revealing dominant taxa and frequently encountered wildlife populations.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16962" y="45590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4914067"/>
            <a:ext cx="4196358" cy="30480"/>
          </a:xfrm>
          <a:prstGeom prst="rect">
            <a:avLst/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216962" y="5088374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Conservation Status Breakdown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216962" y="5933123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analysis of threatened versus non-threatened species distributions, highlighting conservation priorities.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640133" y="45590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40133" y="4914067"/>
            <a:ext cx="4196358" cy="30480"/>
          </a:xfrm>
          <a:prstGeom prst="rect">
            <a:avLst/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640133" y="5088374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Temporal Trend Analysis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640133" y="5933123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Multi-year observation patterns revealing seasonal fluctuations, population trends, and long-term biodiversity shifts.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108735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Comparative Species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3053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Mammals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43419"/>
            <a:ext cx="3785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Large mammals dominate observation records, with ungulates and carnivores showing distinct seasonal patterns across park ecosystems.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7717" y="3993237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00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Birds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2498527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Avian species demonstrate highest diversity, with migratory patterns significantly influencing annual observation counts.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4326" y="2609612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4460677"/>
            <a:ext cx="30726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Reptiles &amp; Others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4951095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Smaller taxa show lower observation frequencies, potentially reflecting detection challenges rather than actual abundance.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4326" y="5376863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Threatened species distribution reveals concerning patterns, with vulnerable populations concentrated in specific taxonomic groups and geographic regions.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108735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Comparative Species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3053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Mammals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43419"/>
            <a:ext cx="3785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Large mammals dominate observation records, with ungulates and carnivores showing distinct seasonal patterns across park ecosystems.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7717" y="3993237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00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Birds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2498527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Avian species demonstrate highest diversity, with migratory patterns significantly influencing annual observation counts.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4326" y="2609612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4460677"/>
            <a:ext cx="30726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Reptiles &amp; Others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4951095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Smaller taxa show lower observation frequencies, potentially reflecting detection challenges rather than actual abundance.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4326" y="5376863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Threatened species distribution reveals concerning patterns, with vulnerable populations concentrated in specific taxonomic groups and geographic regions.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2383512"/>
          </a:xfrm>
          <a:prstGeom prst="rect">
            <a:avLst/>
          </a:prstGeom>
          <a:solidFill>
            <a:srgbClr val="DFDFE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835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5098" y="3000375"/>
            <a:ext cx="8425101" cy="595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Critical Correlation Findings</a:t>
            </a:r>
            <a:endParaRPr lang="en-US" sz="3750" dirty="0"/>
          </a:p>
        </p:txBody>
      </p:sp>
      <p:sp>
        <p:nvSpPr>
          <p:cNvPr id="5" name="Shape 2"/>
          <p:cNvSpPr/>
          <p:nvPr/>
        </p:nvSpPr>
        <p:spPr>
          <a:xfrm>
            <a:off x="785098" y="3882271"/>
            <a:ext cx="6434733" cy="2479477"/>
          </a:xfrm>
          <a:prstGeom prst="roundRect">
            <a:avLst>
              <a:gd name="adj" fmla="val 323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83337" y="4080510"/>
            <a:ext cx="571976" cy="571976"/>
          </a:xfrm>
          <a:prstGeom prst="roundRect">
            <a:avLst>
              <a:gd name="adj" fmla="val 15985086"/>
            </a:avLst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619" y="4205645"/>
            <a:ext cx="257413" cy="32170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83337" y="4843105"/>
            <a:ext cx="6038255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Threat-Observation Inverse Relationship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983337" y="5553194"/>
            <a:ext cx="6038255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Strong negative correlation between conservation threat status and observation frequency across multiple taxonomic groups.</a:t>
            </a:r>
            <a:endParaRPr lang="en-US" sz="1500" dirty="0"/>
          </a:p>
        </p:txBody>
      </p:sp>
      <p:sp>
        <p:nvSpPr>
          <p:cNvPr id="10" name="Shape 6"/>
          <p:cNvSpPr/>
          <p:nvPr/>
        </p:nvSpPr>
        <p:spPr>
          <a:xfrm>
            <a:off x="7410450" y="3882271"/>
            <a:ext cx="6434852" cy="2479477"/>
          </a:xfrm>
          <a:prstGeom prst="roundRect">
            <a:avLst>
              <a:gd name="adj" fmla="val 323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7"/>
          <p:cNvSpPr/>
          <p:nvPr/>
        </p:nvSpPr>
        <p:spPr>
          <a:xfrm>
            <a:off x="7608689" y="4080510"/>
            <a:ext cx="571976" cy="571976"/>
          </a:xfrm>
          <a:prstGeom prst="roundRect">
            <a:avLst>
              <a:gd name="adj" fmla="val 15985086"/>
            </a:avLst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5971" y="4205645"/>
            <a:ext cx="257413" cy="32170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608689" y="4843105"/>
            <a:ext cx="433161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Rare Species Detection Gaps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7608689" y="5255300"/>
            <a:ext cx="6038374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Low-observed species demonstrate significantly higher threatened status rates, suggesting detection bias or genuine rarity.</a:t>
            </a:r>
            <a:endParaRPr lang="en-US" sz="1500" dirty="0"/>
          </a:p>
        </p:txBody>
      </p:sp>
      <p:sp>
        <p:nvSpPr>
          <p:cNvPr id="15" name="Text 10"/>
          <p:cNvSpPr/>
          <p:nvPr/>
        </p:nvSpPr>
        <p:spPr>
          <a:xfrm>
            <a:off x="1071086" y="6790611"/>
            <a:ext cx="12774216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Insight:</a:t>
            </a: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Observation counts may reflect detectability and observer effort rather than actual population health, requiring careful interpretation for conservation planning.</a:t>
            </a:r>
            <a:endParaRPr lang="en-US" sz="1500" dirty="0"/>
          </a:p>
        </p:txBody>
      </p:sp>
      <p:sp>
        <p:nvSpPr>
          <p:cNvPr id="16" name="Shape 11"/>
          <p:cNvSpPr/>
          <p:nvPr/>
        </p:nvSpPr>
        <p:spPr>
          <a:xfrm>
            <a:off x="785098" y="6576179"/>
            <a:ext cx="22860" cy="1039178"/>
          </a:xfrm>
          <a:prstGeom prst="rect">
            <a:avLst/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666" y="741283"/>
            <a:ext cx="7626667" cy="1727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Research Limitations &amp; Methodological Challenges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58666" y="2744986"/>
            <a:ext cx="3721179" cy="2279571"/>
          </a:xfrm>
          <a:prstGeom prst="roundRect">
            <a:avLst>
              <a:gd name="adj" fmla="val 4814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35806" y="2744986"/>
            <a:ext cx="91440" cy="2279571"/>
          </a:xfrm>
          <a:prstGeom prst="roundRect">
            <a:avLst>
              <a:gd name="adj" fmla="val 84640"/>
            </a:avLst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34296" y="2952036"/>
            <a:ext cx="3238500" cy="575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Completeness Issues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034296" y="3638312"/>
            <a:ext cx="3238500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Significant gaps in observation records and incomplete species documentation limit comprehensive biodiversity assessment capabilities.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4664035" y="2744986"/>
            <a:ext cx="3721298" cy="2279571"/>
          </a:xfrm>
          <a:prstGeom prst="roundRect">
            <a:avLst>
              <a:gd name="adj" fmla="val 4814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4641175" y="2744986"/>
            <a:ext cx="91440" cy="2279571"/>
          </a:xfrm>
          <a:prstGeom prst="roundRect">
            <a:avLst>
              <a:gd name="adj" fmla="val 84640"/>
            </a:avLst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939665" y="2952036"/>
            <a:ext cx="3238619" cy="575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Sampling Bias Concerns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4939665" y="3638312"/>
            <a:ext cx="3238619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Observer preferences, accessibility constraints, and uneven sampling effort create systematic biases affecting data reliability.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758666" y="5208746"/>
            <a:ext cx="3721179" cy="2279571"/>
          </a:xfrm>
          <a:prstGeom prst="roundRect">
            <a:avLst>
              <a:gd name="adj" fmla="val 4814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735806" y="5208746"/>
            <a:ext cx="91440" cy="2279571"/>
          </a:xfrm>
          <a:prstGeom prst="roundRect">
            <a:avLst>
              <a:gd name="adj" fmla="val 84640"/>
            </a:avLst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34296" y="5415796"/>
            <a:ext cx="3238500" cy="575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Environmental Context Gaps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1034296" y="6102072"/>
            <a:ext cx="3238500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Absence of habitat quality, climate variables, and ecosystem condition data prevents comprehensive ecological analysis.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682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77634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Conservation Insights &amp; Strategic Recommendations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383762"/>
            <a:ext cx="4347567" cy="7258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75241" y="5291018"/>
            <a:ext cx="326421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Observation Inequality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975241" y="5683329"/>
            <a:ext cx="3984665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Few species dominate sighting records while many remain rarely documented, indicating potential conservation blindspots.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383762"/>
            <a:ext cx="4347567" cy="72580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22808" y="5291018"/>
            <a:ext cx="397109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Threatened Species Priority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5322808" y="5683329"/>
            <a:ext cx="3984665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Lower observation counts among threatened species necessitate targeted monitoring and protection strategies.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383762"/>
            <a:ext cx="4347567" cy="72580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70375" y="5291018"/>
            <a:ext cx="287571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Conservation Focus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670375" y="5683329"/>
            <a:ext cx="3984665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Prioritize rare and threatened species through enhanced monitoring protocols and habitat protection initiatives.</a:t>
            </a:r>
            <a:endParaRPr lang="en-US" sz="1400" dirty="0"/>
          </a:p>
        </p:txBody>
      </p:sp>
      <p:sp>
        <p:nvSpPr>
          <p:cNvPr id="13" name="Text 7"/>
          <p:cNvSpPr/>
          <p:nvPr/>
        </p:nvSpPr>
        <p:spPr>
          <a:xfrm>
            <a:off x="793790" y="6939677"/>
            <a:ext cx="130428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Future research must integrate environmental variables and geographic data to develop comprehensive species health assessments beyond simple observation metrics.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703</Words>
  <Application>Microsoft Office PowerPoint</Application>
  <PresentationFormat>Custom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Unbounded Bold</vt:lpstr>
      <vt:lpstr>Open Sans</vt:lpstr>
      <vt:lpstr>Unbounded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Arkadeep Sur</cp:lastModifiedBy>
  <cp:revision>2</cp:revision>
  <dcterms:created xsi:type="dcterms:W3CDTF">2025-09-26T06:11:14Z</dcterms:created>
  <dcterms:modified xsi:type="dcterms:W3CDTF">2025-09-26T06:12:42Z</dcterms:modified>
</cp:coreProperties>
</file>